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2" r:id="rId7"/>
    <p:sldId id="263" r:id="rId8"/>
    <p:sldId id="261" r:id="rId9"/>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672" y="2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E57B0E-7FE2-4DEE-B169-BB5E0810495C}" type="datetimeFigureOut">
              <a:rPr lang="it-IT" smtClean="0"/>
              <a:t>27/10/2022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DDEE83-1E02-4A81-8439-B5998C695FD4}" type="slidenum">
              <a:rPr lang="it-IT" smtClean="0"/>
              <a:t>‹N›</a:t>
            </a:fld>
            <a:endParaRPr lang="it-IT"/>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E57B0E-7FE2-4DEE-B169-BB5E0810495C}" type="datetimeFigureOut">
              <a:rPr lang="it-IT" smtClean="0"/>
              <a:t>27/10/2022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DDEE83-1E02-4A81-8439-B5998C695FD4}"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E57B0E-7FE2-4DEE-B169-BB5E0810495C}" type="datetimeFigureOut">
              <a:rPr lang="it-IT" smtClean="0"/>
              <a:t>27/10/2022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DDEE83-1E02-4A81-8439-B5998C695FD4}"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4E57B0E-7FE2-4DEE-B169-BB5E0810495C}" type="datetimeFigureOut">
              <a:rPr lang="it-IT" smtClean="0"/>
              <a:t>27/10/2022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DDEE83-1E02-4A81-8439-B5998C695FD4}" type="slidenum">
              <a:rPr lang="it-IT" smtClean="0"/>
              <a:t>‹N›</a:t>
            </a:fld>
            <a:endParaRPr lang="it-IT"/>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E57B0E-7FE2-4DEE-B169-BB5E0810495C}" type="datetimeFigureOut">
              <a:rPr lang="it-IT" smtClean="0"/>
              <a:t>27/10/2022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DDEE83-1E02-4A81-8439-B5998C695FD4}"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4E57B0E-7FE2-4DEE-B169-BB5E0810495C}" type="datetimeFigureOut">
              <a:rPr lang="it-IT" smtClean="0"/>
              <a:t>27/10/2022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EDDEE83-1E02-4A81-8439-B5998C695FD4}" type="slidenum">
              <a:rPr lang="it-IT" smtClean="0"/>
              <a:t>‹N›</a:t>
            </a:fld>
            <a:endParaRPr lang="it-IT"/>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E57B0E-7FE2-4DEE-B169-BB5E0810495C}" type="datetimeFigureOut">
              <a:rPr lang="it-IT" smtClean="0"/>
              <a:t>27/10/2022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EDDEE83-1E02-4A81-8439-B5998C695FD4}" type="slidenum">
              <a:rPr lang="it-IT" smtClean="0"/>
              <a:t>‹N›</a:t>
            </a:fld>
            <a:endParaRPr lang="it-IT"/>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E57B0E-7FE2-4DEE-B169-BB5E0810495C}" type="datetimeFigureOut">
              <a:rPr lang="it-IT" smtClean="0"/>
              <a:t>27/10/2022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EDDEE83-1E02-4A81-8439-B5998C695FD4}"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57B0E-7FE2-4DEE-B169-BB5E0810495C}" type="datetimeFigureOut">
              <a:rPr lang="it-IT" smtClean="0"/>
              <a:t>27/10/2022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EDDEE83-1E02-4A81-8439-B5998C695FD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E57B0E-7FE2-4DEE-B169-BB5E0810495C}" type="datetimeFigureOut">
              <a:rPr lang="it-IT" smtClean="0"/>
              <a:t>27/10/2022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EDDEE83-1E02-4A81-8439-B5998C695FD4}"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E57B0E-7FE2-4DEE-B169-BB5E0810495C}" type="datetimeFigureOut">
              <a:rPr lang="it-IT" smtClean="0"/>
              <a:t>27/10/2022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EDDEE83-1E02-4A81-8439-B5998C695FD4}" type="slidenum">
              <a:rPr lang="it-IT" smtClean="0"/>
              <a:t>‹N›</a:t>
            </a:fld>
            <a:endParaRPr lang="it-IT"/>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4E57B0E-7FE2-4DEE-B169-BB5E0810495C}" type="datetimeFigureOut">
              <a:rPr lang="it-IT" smtClean="0"/>
              <a:t>27/10/2022</a:t>
            </a:fld>
            <a:endParaRPr lang="it-IT"/>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EDDEE83-1E02-4A81-8439-B5998C695FD4}"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 Id="rId6" Type="http://schemas.openxmlformats.org/officeDocument/2006/relationships/image" Target="../media/image19.jpeg"/><Relationship Id="rId5" Type="http://schemas.openxmlformats.org/officeDocument/2006/relationships/image" Target="../media/image18.pn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16034" y="5179264"/>
            <a:ext cx="5637010" cy="882119"/>
          </a:xfrm>
        </p:spPr>
        <p:txBody>
          <a:bodyPr/>
          <a:lstStyle/>
          <a:p>
            <a:r>
              <a:rPr lang="it-IT" dirty="0"/>
              <a:t>ANNO SCOLASTICO 2022/23</a:t>
            </a:r>
          </a:p>
        </p:txBody>
      </p:sp>
      <p:sp>
        <p:nvSpPr>
          <p:cNvPr id="2" name="Title 1"/>
          <p:cNvSpPr>
            <a:spLocks noGrp="1"/>
          </p:cNvSpPr>
          <p:nvPr>
            <p:ph type="ctrTitle"/>
          </p:nvPr>
        </p:nvSpPr>
        <p:spPr>
          <a:xfrm>
            <a:off x="755576" y="1556792"/>
            <a:ext cx="7776864" cy="2952328"/>
          </a:xfrm>
        </p:spPr>
        <p:txBody>
          <a:bodyPr/>
          <a:lstStyle/>
          <a:p>
            <a:pPr marL="182880" indent="0">
              <a:buNone/>
            </a:pPr>
            <a:r>
              <a:rPr lang="it-IT" dirty="0"/>
              <a:t>SCUOLA DELL’INFANZIA       «SACRA FAMIGLIA»</a:t>
            </a:r>
            <a:br>
              <a:rPr lang="it-IT" dirty="0"/>
            </a:br>
            <a:r>
              <a:rPr lang="it-IT" dirty="0"/>
              <a:t>      </a:t>
            </a:r>
            <a:r>
              <a:rPr lang="it-IT" sz="1800" dirty="0"/>
              <a:t>Scuola Paritaria D.M. 3088 del 5/06/2001</a:t>
            </a:r>
            <a:endParaRPr lang="it-IT" dirty="0"/>
          </a:p>
        </p:txBody>
      </p:sp>
      <p:pic>
        <p:nvPicPr>
          <p:cNvPr id="7170" name="Picture 2" descr="Scuola dell'infanzia- i campi di esperienza: cosa è cambiato? -  Professionisti Scu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0192" y="4077072"/>
            <a:ext cx="3524267" cy="2664347"/>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Scuola dell'Infanzia - Istituto San Leone Mag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5" y="0"/>
            <a:ext cx="2857500" cy="1790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400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agionare sulle domande dei bambini - Tutti a scuola - Blog - Finegil"/>
          <p:cNvPicPr>
            <a:picLocks noChangeAspect="1" noChangeArrowheads="1"/>
          </p:cNvPicPr>
          <p:nvPr/>
        </p:nvPicPr>
        <p:blipFill>
          <a:blip r:embed="rId2" cstate="print">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rot="20823680">
            <a:off x="7435836" y="3623457"/>
            <a:ext cx="1572448" cy="1672604"/>
          </a:xfrm>
          <a:prstGeom prst="rect">
            <a:avLst/>
          </a:prstGeom>
          <a:noFill/>
          <a:effectLst>
            <a:glow>
              <a:schemeClr val="accent2">
                <a:satMod val="175000"/>
                <a:alpha val="40000"/>
              </a:schemeClr>
            </a:glow>
            <a:outerShdw blurRad="76200" dir="13500000" sx="19000" sy="19000" kx="1200000" algn="br" rotWithShape="0">
              <a:prstClr val="black">
                <a:alpha val="28000"/>
              </a:prstClr>
            </a:outerShdw>
          </a:effectLst>
          <a:scene3d>
            <a:camera prst="orthographicFront"/>
            <a:lightRig rig="threePt" dir="t"/>
          </a:scene3d>
          <a:sp3d extrusionH="76200">
            <a:bevelB/>
            <a:extrusionClr>
              <a:schemeClr val="bg1"/>
            </a:extrusionClr>
          </a:sp3d>
          <a:extLst>
            <a:ext uri="{909E8E84-426E-40DD-AFC4-6F175D3DCCD1}">
              <a14:hiddenFill xmlns:a14="http://schemas.microsoft.com/office/drawing/2010/main">
                <a:solidFill>
                  <a:srgbClr val="FFFFFF"/>
                </a:solidFill>
              </a14:hiddenFill>
            </a:ext>
          </a:extLst>
        </p:spPr>
      </p:pic>
      <p:pic>
        <p:nvPicPr>
          <p:cNvPr id="1030" name="Picture 6" descr="Bambino Del Bambino Che Fa Gli Esperimenti Di Chimica Illustrazione  Vettoriale - Illustrazione di fumetto, analisi: 62383097"/>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59" t="7344" r="14118" b="27139"/>
          <a:stretch/>
        </p:blipFill>
        <p:spPr bwMode="auto">
          <a:xfrm rot="425934">
            <a:off x="4689847" y="3807826"/>
            <a:ext cx="1702734" cy="164474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339752" y="5452776"/>
            <a:ext cx="6512511" cy="1143000"/>
          </a:xfrm>
        </p:spPr>
        <p:txBody>
          <a:bodyPr/>
          <a:lstStyle/>
          <a:p>
            <a:pPr marL="0" indent="0">
              <a:buNone/>
            </a:pPr>
            <a:r>
              <a:rPr lang="it-IT" dirty="0"/>
              <a:t>BAMBINI AL CENTRO</a:t>
            </a:r>
          </a:p>
        </p:txBody>
      </p:sp>
      <p:sp>
        <p:nvSpPr>
          <p:cNvPr id="4" name="Content Placeholder 3"/>
          <p:cNvSpPr>
            <a:spLocks noGrp="1"/>
          </p:cNvSpPr>
          <p:nvPr>
            <p:ph sz="quarter" idx="14"/>
          </p:nvPr>
        </p:nvSpPr>
        <p:spPr>
          <a:xfrm>
            <a:off x="5220072" y="332656"/>
            <a:ext cx="3652524" cy="3456384"/>
          </a:xfrm>
        </p:spPr>
        <p:txBody>
          <a:bodyPr/>
          <a:lstStyle/>
          <a:p>
            <a:pPr marL="45720" indent="0">
              <a:buNone/>
            </a:pPr>
            <a:r>
              <a:rPr lang="it-IT" dirty="0"/>
              <a:t>COGLIERE I LORO BISOGNI, SCOPRIRE I LORO INTERESSI, PARTIRE DALLA LORO VOGLIA DI SAPERE PER PORTARLI A... SCOPRIRE QUANTO E’ BELLO OSSERVARE, PORSI DOMANDE, IMPARARE, SAPERE E FARE INSIEME  CON GIOIA…..</a:t>
            </a:r>
          </a:p>
        </p:txBody>
      </p:sp>
      <p:sp>
        <p:nvSpPr>
          <p:cNvPr id="5" name="Content Placeholder 2"/>
          <p:cNvSpPr txBox="1">
            <a:spLocks/>
          </p:cNvSpPr>
          <p:nvPr/>
        </p:nvSpPr>
        <p:spPr>
          <a:xfrm rot="20406216">
            <a:off x="27701" y="320993"/>
            <a:ext cx="4375833" cy="1459307"/>
          </a:xfrm>
          <a:prstGeom prst="rect">
            <a:avLst/>
          </a:prstGeom>
        </p:spPr>
        <p:txBody>
          <a:bodyPr vert="horz" lIns="91440" tIns="45720" rIns="91440" bIns="45720" rtlCol="0">
            <a:normAutofit fontScale="925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t>COME TEMA PORTANTE CHE PERMETTE AI BAMBINI  E ALLE LORO FAMIGLIE DI SENTIRSI ASCOLTATI, ACCOLTI E COCCOLATI</a:t>
            </a:r>
          </a:p>
        </p:txBody>
      </p:sp>
      <p:sp>
        <p:nvSpPr>
          <p:cNvPr id="7" name="Segnaposto contenuto 6">
            <a:extLst>
              <a:ext uri="{FF2B5EF4-FFF2-40B4-BE49-F238E27FC236}">
                <a16:creationId xmlns:a16="http://schemas.microsoft.com/office/drawing/2014/main" id="{FF83ADEF-425F-5E2B-2DEA-1DBAD9C2AB3E}"/>
              </a:ext>
            </a:extLst>
          </p:cNvPr>
          <p:cNvSpPr>
            <a:spLocks noGrp="1"/>
          </p:cNvSpPr>
          <p:nvPr>
            <p:ph sz="quarter" idx="13"/>
          </p:nvPr>
        </p:nvSpPr>
        <p:spPr>
          <a:xfrm>
            <a:off x="700589" y="2501533"/>
            <a:ext cx="3960440" cy="1823182"/>
          </a:xfrm>
        </p:spPr>
        <p:txBody>
          <a:bodyPr>
            <a:normAutofit fontScale="92500" lnSpcReduction="20000"/>
          </a:bodyPr>
          <a:lstStyle/>
          <a:p>
            <a:pPr marL="45720" indent="0">
              <a:buNone/>
            </a:pPr>
            <a:r>
              <a:rPr lang="it-IT" dirty="0"/>
              <a:t>VOGLIA DI PROSEGUIRE LE ESPLORAZIONI E LE SCOPERTE INIZIATE LO SCORSO ANNO COINVOLGENDO I NUOVI AMICI E TROVANDO LA GIUSTA DIMENSIONE CHE POSSA RENDERE TUTTI FELICI!</a:t>
            </a:r>
          </a:p>
        </p:txBody>
      </p:sp>
      <p:sp>
        <p:nvSpPr>
          <p:cNvPr id="3" name="CasellaDiTesto 2">
            <a:extLst>
              <a:ext uri="{FF2B5EF4-FFF2-40B4-BE49-F238E27FC236}">
                <a16:creationId xmlns:a16="http://schemas.microsoft.com/office/drawing/2014/main" id="{46C9132C-80DD-1F9E-2CC4-1F6D31258071}"/>
              </a:ext>
            </a:extLst>
          </p:cNvPr>
          <p:cNvSpPr txBox="1"/>
          <p:nvPr/>
        </p:nvSpPr>
        <p:spPr>
          <a:xfrm rot="1235528">
            <a:off x="464457" y="4895257"/>
            <a:ext cx="2725750" cy="1508105"/>
          </a:xfrm>
          <a:prstGeom prst="rect">
            <a:avLst/>
          </a:prstGeom>
          <a:noFill/>
        </p:spPr>
        <p:txBody>
          <a:bodyPr wrap="square" rtlCol="0">
            <a:spAutoFit/>
          </a:bodyPr>
          <a:lstStyle/>
          <a:p>
            <a:r>
              <a:rPr lang="it-IT" dirty="0"/>
              <a:t>VIVERE I MOMENTI FORTI </a:t>
            </a:r>
            <a:r>
              <a:rPr lang="it-IT" sz="2000" b="1" dirty="0"/>
              <a:t>INSIEME </a:t>
            </a:r>
            <a:r>
              <a:rPr lang="it-IT" dirty="0"/>
              <a:t>SOTTOLINEANDONE IL VALORE E LA RICADUTA NELLA VITA QUOTIDIANA</a:t>
            </a:r>
          </a:p>
        </p:txBody>
      </p:sp>
    </p:spTree>
    <p:extLst>
      <p:ext uri="{BB962C8B-B14F-4D97-AF65-F5344CB8AC3E}">
        <p14:creationId xmlns:p14="http://schemas.microsoft.com/office/powerpoint/2010/main" val="1066104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293914">
            <a:off x="89" y="4995121"/>
            <a:ext cx="5544468" cy="1066574"/>
          </a:xfrm>
        </p:spPr>
        <p:txBody>
          <a:bodyPr/>
          <a:lstStyle/>
          <a:p>
            <a:pPr marL="0" indent="0">
              <a:buNone/>
            </a:pPr>
            <a:r>
              <a:rPr lang="it-IT" sz="4000" dirty="0"/>
              <a:t>CONTINUA</a:t>
            </a:r>
            <a:br>
              <a:rPr lang="it-IT" sz="4000" dirty="0"/>
            </a:br>
            <a:r>
              <a:rPr lang="it-IT" sz="4000" dirty="0"/>
              <a:t>RIORGANIZZAZIONE</a:t>
            </a:r>
          </a:p>
        </p:txBody>
      </p:sp>
      <p:sp>
        <p:nvSpPr>
          <p:cNvPr id="3" name="Content Placeholder 2"/>
          <p:cNvSpPr>
            <a:spLocks noGrp="1"/>
          </p:cNvSpPr>
          <p:nvPr>
            <p:ph sz="quarter" idx="13"/>
          </p:nvPr>
        </p:nvSpPr>
        <p:spPr>
          <a:xfrm>
            <a:off x="644667" y="197568"/>
            <a:ext cx="2664296" cy="2996682"/>
          </a:xfrm>
        </p:spPr>
        <p:txBody>
          <a:bodyPr>
            <a:normAutofit fontScale="92500" lnSpcReduction="20000"/>
          </a:bodyPr>
          <a:lstStyle/>
          <a:p>
            <a:pPr marL="45720" indent="0">
              <a:buNone/>
            </a:pPr>
            <a:r>
              <a:rPr lang="it-IT" dirty="0"/>
              <a:t>5 SEZIONI PIU’ 2 GRUPPI DI GRANDI CHE SEPPUR MANTENENDO LA LORO IDENTITA’ SI APPROCCERANNO ALLA SCUOLA PRIMARIA IN MANIERA LUDICA, LABORATORIALE ED ESPERIENZIALE.  </a:t>
            </a:r>
          </a:p>
        </p:txBody>
      </p:sp>
      <p:sp>
        <p:nvSpPr>
          <p:cNvPr id="4" name="Content Placeholder 3"/>
          <p:cNvSpPr>
            <a:spLocks noGrp="1"/>
          </p:cNvSpPr>
          <p:nvPr>
            <p:ph sz="quarter" idx="14"/>
          </p:nvPr>
        </p:nvSpPr>
        <p:spPr>
          <a:xfrm rot="459507">
            <a:off x="3419872" y="432342"/>
            <a:ext cx="2448272" cy="3024336"/>
          </a:xfrm>
        </p:spPr>
        <p:txBody>
          <a:bodyPr>
            <a:normAutofit fontScale="92500" lnSpcReduction="10000"/>
          </a:bodyPr>
          <a:lstStyle/>
          <a:p>
            <a:pPr marL="45720" indent="0">
              <a:buNone/>
            </a:pPr>
            <a:r>
              <a:rPr lang="it-IT" dirty="0"/>
              <a:t>NUOVE INSEGNANTI CHE OLTRE A DONARE UNA VENTATA DI SOLARITA’ E SERENITA’ PORTANO ESPERIENZE E PROPOSTE DIFFERENTI</a:t>
            </a:r>
          </a:p>
        </p:txBody>
      </p:sp>
      <p:sp>
        <p:nvSpPr>
          <p:cNvPr id="5" name="Content Placeholder 3"/>
          <p:cNvSpPr txBox="1">
            <a:spLocks/>
          </p:cNvSpPr>
          <p:nvPr/>
        </p:nvSpPr>
        <p:spPr>
          <a:xfrm>
            <a:off x="6228184" y="404664"/>
            <a:ext cx="2448272" cy="3024336"/>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r>
              <a:rPr lang="it-IT" dirty="0"/>
              <a:t>NUOVI AMBIENTI PER RENDERE LA SCUOLA UNO SPAZIO SEMPRE DA VIVERE SCOPRIRE E RIORGANIZZARE </a:t>
            </a:r>
          </a:p>
        </p:txBody>
      </p:sp>
      <p:sp>
        <p:nvSpPr>
          <p:cNvPr id="6" name="Content Placeholder 3"/>
          <p:cNvSpPr txBox="1">
            <a:spLocks/>
          </p:cNvSpPr>
          <p:nvPr/>
        </p:nvSpPr>
        <p:spPr>
          <a:xfrm>
            <a:off x="5508104" y="3458166"/>
            <a:ext cx="3168352" cy="3024336"/>
          </a:xfrm>
          <a:prstGeom prst="rect">
            <a:avLst/>
          </a:prstGeom>
        </p:spPr>
        <p:txBody>
          <a:bodyPr vert="horz" lIns="91440" tIns="45720" rIns="91440" bIns="45720" rtlCol="0">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r>
              <a:rPr lang="it-IT" dirty="0"/>
              <a:t>TANTA VOGLIA DI RIPRESA DELLA VITA INSIEME RIPERCORRENDO ESPERIENZE PASSATE, PROPONENDO  ESPERIENZE NUOVE (LABORATORI, FESTE, CENE… USCITE E….SORPRESE CONTINUE E COSTANTI)</a:t>
            </a:r>
          </a:p>
        </p:txBody>
      </p:sp>
      <p:sp>
        <p:nvSpPr>
          <p:cNvPr id="7" name="CasellaDiTesto 6">
            <a:extLst>
              <a:ext uri="{FF2B5EF4-FFF2-40B4-BE49-F238E27FC236}">
                <a16:creationId xmlns:a16="http://schemas.microsoft.com/office/drawing/2014/main" id="{CF2E622E-1B5D-3415-3112-9A575ABC1EAF}"/>
              </a:ext>
            </a:extLst>
          </p:cNvPr>
          <p:cNvSpPr txBox="1"/>
          <p:nvPr/>
        </p:nvSpPr>
        <p:spPr>
          <a:xfrm>
            <a:off x="153468" y="3194250"/>
            <a:ext cx="2016224" cy="3139321"/>
          </a:xfrm>
          <a:prstGeom prst="rect">
            <a:avLst/>
          </a:prstGeom>
          <a:noFill/>
        </p:spPr>
        <p:txBody>
          <a:bodyPr wrap="square" rtlCol="0">
            <a:spAutoFit/>
          </a:bodyPr>
          <a:lstStyle/>
          <a:p>
            <a:r>
              <a:rPr lang="it-IT" dirty="0"/>
              <a:t>PROGETTO AQUILONI CHE PERMETTE A TUTTI BAMBINI DELLA SCUOLA DI VIVERE LE ESPERIENZE LABORATORIALI IN MANIERA PIU’ ATTENTA E CONSAPEVOLE </a:t>
            </a:r>
          </a:p>
        </p:txBody>
      </p:sp>
    </p:spTree>
    <p:extLst>
      <p:ext uri="{BB962C8B-B14F-4D97-AF65-F5344CB8AC3E}">
        <p14:creationId xmlns:p14="http://schemas.microsoft.com/office/powerpoint/2010/main" val="4278557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4" name="Picture 12" descr="Vettoriale - Cappellino Da Festa E Fischietto Per Il Compleanno. Cappello A  Cono Da Bambino Con Pennello Dorato. Simbolo Di Celebrazione. Accessori Per  Le Vacanze. Divertente Decorazione Festiva. Illustrazione Bianca Isolata D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63978" y="95138"/>
            <a:ext cx="810924" cy="1044799"/>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PSICOMOTRICITÀ"/>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471" y="1539127"/>
            <a:ext cx="1213754" cy="5315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69888" y="5587793"/>
            <a:ext cx="4388328" cy="1217072"/>
          </a:xfrm>
        </p:spPr>
        <p:txBody>
          <a:bodyPr/>
          <a:lstStyle/>
          <a:p>
            <a:pPr marL="0" indent="0">
              <a:buNone/>
            </a:pPr>
            <a:r>
              <a:rPr lang="it-IT" dirty="0"/>
              <a:t>COSA FAREMO?</a:t>
            </a:r>
          </a:p>
        </p:txBody>
      </p:sp>
      <p:sp>
        <p:nvSpPr>
          <p:cNvPr id="3" name="Content Placeholder 2"/>
          <p:cNvSpPr>
            <a:spLocks noGrp="1"/>
          </p:cNvSpPr>
          <p:nvPr>
            <p:ph sz="quarter" idx="13"/>
          </p:nvPr>
        </p:nvSpPr>
        <p:spPr>
          <a:xfrm>
            <a:off x="175609" y="264416"/>
            <a:ext cx="4393220" cy="1379166"/>
          </a:xfrm>
        </p:spPr>
        <p:txBody>
          <a:bodyPr>
            <a:normAutofit fontScale="70000" lnSpcReduction="20000"/>
          </a:bodyPr>
          <a:lstStyle/>
          <a:p>
            <a:pPr marL="45720" indent="0">
              <a:buNone/>
            </a:pPr>
            <a:r>
              <a:rPr lang="it-IT" dirty="0"/>
              <a:t>ATTIVITA’ MOTORIA PER MEZZANI E GRANDI COSI’ DA LANCIARE PROPOSTE, SFIDE E GIOCHI CHE PERMETTANO DI VIVERE IL CORPO IN MANIERA PIACEVOLE E SOPRATTUTTO FACCIANO RIVIVERE LA PALESTRA COME AMBIENTE DI AGGREGAZIONE E DI SCOPERTA</a:t>
            </a:r>
          </a:p>
        </p:txBody>
      </p:sp>
      <p:sp>
        <p:nvSpPr>
          <p:cNvPr id="4" name="Content Placeholder 3"/>
          <p:cNvSpPr>
            <a:spLocks noGrp="1"/>
          </p:cNvSpPr>
          <p:nvPr>
            <p:ph sz="quarter" idx="14"/>
          </p:nvPr>
        </p:nvSpPr>
        <p:spPr>
          <a:xfrm rot="1024707">
            <a:off x="5214019" y="680058"/>
            <a:ext cx="3623105" cy="1283457"/>
          </a:xfrm>
        </p:spPr>
        <p:txBody>
          <a:bodyPr>
            <a:normAutofit fontScale="92500" lnSpcReduction="20000"/>
          </a:bodyPr>
          <a:lstStyle/>
          <a:p>
            <a:pPr marL="45720" indent="0">
              <a:buNone/>
            </a:pPr>
            <a:r>
              <a:rPr lang="it-IT" sz="1600" dirty="0"/>
              <a:t>FESTE DI COMPLEANNO FESTEGGIATE IN SEZIONE IL GIORNO GIUSTO DEL COMPLEANNO E …UNA VOLTA AL MESE (PER TUTTI I BIMBI DEL MESE) IN SALONE O IN CORRIDOIO  CON TUTTI GLI AMICI DELLA SCUOLA</a:t>
            </a:r>
          </a:p>
        </p:txBody>
      </p:sp>
      <p:sp>
        <p:nvSpPr>
          <p:cNvPr id="6" name="Content Placeholder 3"/>
          <p:cNvSpPr txBox="1">
            <a:spLocks/>
          </p:cNvSpPr>
          <p:nvPr/>
        </p:nvSpPr>
        <p:spPr>
          <a:xfrm rot="21234113">
            <a:off x="319351" y="3151582"/>
            <a:ext cx="4507778" cy="1735688"/>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sz="1600" dirty="0"/>
              <a:t>COLLABORAZIONE CON L’ASSOCIAZIONE ARTOO CHE ATTRAVERSO LA SUA ESPERIENZA E LA SUA NUOVA  PIATTAFORMA CI PERMETTERÀ DI CONTINUARE A  VIVERE L’ARTE IN UNA MANIERA DAVVERO SPECIALE, FANTASTICA E COINVOLGENTE MA… SOPRATTUTTO A 360 GRADI.</a:t>
            </a:r>
          </a:p>
        </p:txBody>
      </p:sp>
      <p:sp>
        <p:nvSpPr>
          <p:cNvPr id="7" name="Content Placeholder 3"/>
          <p:cNvSpPr txBox="1">
            <a:spLocks/>
          </p:cNvSpPr>
          <p:nvPr/>
        </p:nvSpPr>
        <p:spPr>
          <a:xfrm>
            <a:off x="4920889" y="3071004"/>
            <a:ext cx="1057989" cy="713945"/>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endParaRPr lang="it-IT" dirty="0"/>
          </a:p>
        </p:txBody>
      </p:sp>
      <p:sp>
        <p:nvSpPr>
          <p:cNvPr id="8" name="Content Placeholder 3"/>
          <p:cNvSpPr txBox="1">
            <a:spLocks/>
          </p:cNvSpPr>
          <p:nvPr/>
        </p:nvSpPr>
        <p:spPr>
          <a:xfrm>
            <a:off x="4669888" y="2000505"/>
            <a:ext cx="3594090" cy="1138459"/>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sz="1400" dirty="0"/>
              <a:t>SCAMBI TRA SCUOLE DELLO STESSO ORDINE E GRADO MA  ANCHE TRA SCUOLE DI GRADO DIFFERENTE PER SCOPRIRE NUOVI AMICI E NUOVI AMBIENTI </a:t>
            </a:r>
          </a:p>
        </p:txBody>
      </p:sp>
      <p:sp>
        <p:nvSpPr>
          <p:cNvPr id="9" name="Content Placeholder 3"/>
          <p:cNvSpPr txBox="1">
            <a:spLocks/>
          </p:cNvSpPr>
          <p:nvPr/>
        </p:nvSpPr>
        <p:spPr>
          <a:xfrm rot="984598">
            <a:off x="100519" y="5465129"/>
            <a:ext cx="2881149" cy="1006395"/>
          </a:xfrm>
          <a:prstGeom prst="rect">
            <a:avLst/>
          </a:prstGeom>
        </p:spPr>
        <p:txBody>
          <a:bodyPr vert="horz" lIns="91440" tIns="45720" rIns="91440" bIns="45720" rtlCol="0">
            <a:normAutofit fontScale="5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t>PICCOLE USCITE SUL TERRITORIO PER...</a:t>
            </a:r>
          </a:p>
          <a:p>
            <a:pPr marL="45720" indent="0">
              <a:buFont typeface="Georgia" pitchFamily="18" charset="0"/>
              <a:buNone/>
            </a:pPr>
            <a:r>
              <a:rPr lang="it-IT" dirty="0"/>
              <a:t>OSSERVARE</a:t>
            </a:r>
          </a:p>
          <a:p>
            <a:pPr marL="45720" indent="0">
              <a:buFont typeface="Georgia" pitchFamily="18" charset="0"/>
              <a:buNone/>
            </a:pPr>
            <a:r>
              <a:rPr lang="it-IT" dirty="0"/>
              <a:t>CERCARE, FARE ESPERIENZA... SCOPRIRE E… METTERCI ALL'OPERA</a:t>
            </a:r>
          </a:p>
        </p:txBody>
      </p:sp>
      <p:sp>
        <p:nvSpPr>
          <p:cNvPr id="5" name="AutoShape 2" descr="Ricetta Torta di compleanno per bambini - Le Ricette di Buonissim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 name="AutoShape 4" descr="Ricetta Torta di compleanno per bambini - Le Ricette di Buonissim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 name="AutoShape 6" descr="Torta di compleanno facile - Torte e crostat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3" name="AutoShape 8" descr="Torta di compleanno facile - Torte e crostate"/>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4" name="AutoShape 10" descr="Torta di compleanno facile - Torte e crostat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3088" name="Picture 16" descr="laboratorio di pittura | Scuola Secondaria di Primo Grado &quot;Quirino Maiorana&quot;"/>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5251" b="8468"/>
          <a:stretch/>
        </p:blipFill>
        <p:spPr bwMode="auto">
          <a:xfrm>
            <a:off x="8450396" y="5023909"/>
            <a:ext cx="665870" cy="537488"/>
          </a:xfrm>
          <a:prstGeom prst="rect">
            <a:avLst/>
          </a:prstGeom>
          <a:noFill/>
          <a:extLst>
            <a:ext uri="{909E8E84-426E-40DD-AFC4-6F175D3DCCD1}">
              <a14:hiddenFill xmlns:a14="http://schemas.microsoft.com/office/drawing/2010/main">
                <a:solidFill>
                  <a:srgbClr val="FFFFFF"/>
                </a:solidFill>
              </a14:hiddenFill>
            </a:ext>
          </a:extLst>
        </p:spPr>
      </p:pic>
      <p:pic>
        <p:nvPicPr>
          <p:cNvPr id="15" name="Immagine 15">
            <a:extLst>
              <a:ext uri="{FF2B5EF4-FFF2-40B4-BE49-F238E27FC236}">
                <a16:creationId xmlns:a16="http://schemas.microsoft.com/office/drawing/2014/main" id="{3086356C-8CD7-B04D-9102-D103FE60E1F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36472" y="4824102"/>
            <a:ext cx="1299248" cy="732025"/>
          </a:xfrm>
          <a:prstGeom prst="rect">
            <a:avLst/>
          </a:prstGeom>
        </p:spPr>
      </p:pic>
      <p:sp>
        <p:nvSpPr>
          <p:cNvPr id="16" name="CasellaDiTesto 15">
            <a:extLst>
              <a:ext uri="{FF2B5EF4-FFF2-40B4-BE49-F238E27FC236}">
                <a16:creationId xmlns:a16="http://schemas.microsoft.com/office/drawing/2014/main" id="{BBBACE28-7284-6AB9-D50F-3E383BE3B801}"/>
              </a:ext>
            </a:extLst>
          </p:cNvPr>
          <p:cNvSpPr txBox="1"/>
          <p:nvPr/>
        </p:nvSpPr>
        <p:spPr>
          <a:xfrm rot="20854612">
            <a:off x="523138" y="1638305"/>
            <a:ext cx="4146749" cy="1323439"/>
          </a:xfrm>
          <a:prstGeom prst="rect">
            <a:avLst/>
          </a:prstGeom>
          <a:noFill/>
        </p:spPr>
        <p:txBody>
          <a:bodyPr wrap="square" rtlCol="0">
            <a:spAutoFit/>
          </a:bodyPr>
          <a:lstStyle/>
          <a:p>
            <a:r>
              <a:rPr lang="it-IT" sz="1600" dirty="0"/>
              <a:t>PSICOMOTRICITA’ PER I PIU’ PICCOLI CHE ATTRAVERSO IL CORPO SPERIMENTANO L’AMBIENTE, GLI OGGETTI E SCOPRONO IL PIACERE DI GIOCARE E CONDIVIDERE CON GLI ALTRI</a:t>
            </a:r>
          </a:p>
        </p:txBody>
      </p:sp>
      <p:sp>
        <p:nvSpPr>
          <p:cNvPr id="17" name="CasellaDiTesto 16">
            <a:extLst>
              <a:ext uri="{FF2B5EF4-FFF2-40B4-BE49-F238E27FC236}">
                <a16:creationId xmlns:a16="http://schemas.microsoft.com/office/drawing/2014/main" id="{E710CF0A-3194-59AA-93C0-48839C3DF7A8}"/>
              </a:ext>
            </a:extLst>
          </p:cNvPr>
          <p:cNvSpPr txBox="1"/>
          <p:nvPr/>
        </p:nvSpPr>
        <p:spPr>
          <a:xfrm>
            <a:off x="7416346" y="3117850"/>
            <a:ext cx="1792126" cy="1323439"/>
          </a:xfrm>
          <a:prstGeom prst="rect">
            <a:avLst/>
          </a:prstGeom>
          <a:noFill/>
        </p:spPr>
        <p:txBody>
          <a:bodyPr wrap="square" rtlCol="0">
            <a:spAutoFit/>
          </a:bodyPr>
          <a:lstStyle/>
          <a:p>
            <a:r>
              <a:rPr lang="it-IT" sz="1600" dirty="0"/>
              <a:t>LABORATORIO DI TEATRO GRAZIE AL COMUNE CHE FINANZIA IL PROGETTO 0/6</a:t>
            </a:r>
          </a:p>
        </p:txBody>
      </p:sp>
      <p:sp>
        <p:nvSpPr>
          <p:cNvPr id="18" name="CasellaDiTesto 17">
            <a:extLst>
              <a:ext uri="{FF2B5EF4-FFF2-40B4-BE49-F238E27FC236}">
                <a16:creationId xmlns:a16="http://schemas.microsoft.com/office/drawing/2014/main" id="{EFE39D1E-9744-1A34-745B-8363E7E7CBEE}"/>
              </a:ext>
            </a:extLst>
          </p:cNvPr>
          <p:cNvSpPr txBox="1"/>
          <p:nvPr/>
        </p:nvSpPr>
        <p:spPr>
          <a:xfrm rot="20255151">
            <a:off x="4454672" y="3143401"/>
            <a:ext cx="1990421" cy="584775"/>
          </a:xfrm>
          <a:prstGeom prst="rect">
            <a:avLst/>
          </a:prstGeom>
          <a:noFill/>
        </p:spPr>
        <p:txBody>
          <a:bodyPr wrap="square" rtlCol="0">
            <a:spAutoFit/>
          </a:bodyPr>
          <a:lstStyle/>
          <a:p>
            <a:r>
              <a:rPr lang="it-IT" sz="1600" dirty="0"/>
              <a:t>LABORATORIO DI MUSICA </a:t>
            </a:r>
          </a:p>
        </p:txBody>
      </p:sp>
      <p:sp>
        <p:nvSpPr>
          <p:cNvPr id="19" name="CasellaDiTesto 18">
            <a:extLst>
              <a:ext uri="{FF2B5EF4-FFF2-40B4-BE49-F238E27FC236}">
                <a16:creationId xmlns:a16="http://schemas.microsoft.com/office/drawing/2014/main" id="{0D97D413-FC73-606A-2AF4-57C6B595D30A}"/>
              </a:ext>
            </a:extLst>
          </p:cNvPr>
          <p:cNvSpPr txBox="1"/>
          <p:nvPr/>
        </p:nvSpPr>
        <p:spPr>
          <a:xfrm rot="1304420">
            <a:off x="4863707" y="4225188"/>
            <a:ext cx="2380795" cy="830997"/>
          </a:xfrm>
          <a:prstGeom prst="rect">
            <a:avLst/>
          </a:prstGeom>
          <a:noFill/>
        </p:spPr>
        <p:txBody>
          <a:bodyPr wrap="square" rtlCol="0">
            <a:spAutoFit/>
          </a:bodyPr>
          <a:lstStyle/>
          <a:p>
            <a:r>
              <a:rPr lang="it-IT" sz="1600" dirty="0"/>
              <a:t>LABORATORIO DI EDUCAZIONE AMBIENTALE</a:t>
            </a:r>
          </a:p>
        </p:txBody>
      </p:sp>
      <p:sp>
        <p:nvSpPr>
          <p:cNvPr id="20" name="CasellaDiTesto 19">
            <a:extLst>
              <a:ext uri="{FF2B5EF4-FFF2-40B4-BE49-F238E27FC236}">
                <a16:creationId xmlns:a16="http://schemas.microsoft.com/office/drawing/2014/main" id="{FE971046-E337-1F39-2C1A-49D6D196F544}"/>
              </a:ext>
            </a:extLst>
          </p:cNvPr>
          <p:cNvSpPr txBox="1"/>
          <p:nvPr/>
        </p:nvSpPr>
        <p:spPr>
          <a:xfrm rot="20509720">
            <a:off x="7408451" y="4762628"/>
            <a:ext cx="1783077" cy="584775"/>
          </a:xfrm>
          <a:prstGeom prst="rect">
            <a:avLst/>
          </a:prstGeom>
          <a:noFill/>
        </p:spPr>
        <p:txBody>
          <a:bodyPr wrap="square" rtlCol="0">
            <a:spAutoFit/>
          </a:bodyPr>
          <a:lstStyle/>
          <a:p>
            <a:r>
              <a:rPr lang="it-IT" sz="1600" dirty="0"/>
              <a:t>LABORATORIO DI PITTURA</a:t>
            </a:r>
          </a:p>
        </p:txBody>
      </p:sp>
      <p:sp>
        <p:nvSpPr>
          <p:cNvPr id="21" name="CasellaDiTesto 20">
            <a:extLst>
              <a:ext uri="{FF2B5EF4-FFF2-40B4-BE49-F238E27FC236}">
                <a16:creationId xmlns:a16="http://schemas.microsoft.com/office/drawing/2014/main" id="{11507751-B9BF-47F3-D1D9-870E59B6DE68}"/>
              </a:ext>
            </a:extLst>
          </p:cNvPr>
          <p:cNvSpPr txBox="1"/>
          <p:nvPr/>
        </p:nvSpPr>
        <p:spPr>
          <a:xfrm>
            <a:off x="3614728" y="4645389"/>
            <a:ext cx="1990421" cy="584775"/>
          </a:xfrm>
          <a:prstGeom prst="rect">
            <a:avLst/>
          </a:prstGeom>
          <a:noFill/>
        </p:spPr>
        <p:txBody>
          <a:bodyPr wrap="square" rtlCol="0">
            <a:spAutoFit/>
          </a:bodyPr>
          <a:lstStyle/>
          <a:p>
            <a:r>
              <a:rPr lang="it-IT" sz="1600" dirty="0"/>
              <a:t>LABORATORIO DI INGLESE</a:t>
            </a:r>
          </a:p>
        </p:txBody>
      </p:sp>
      <p:sp>
        <p:nvSpPr>
          <p:cNvPr id="24" name="CasellaDiTesto 23">
            <a:extLst>
              <a:ext uri="{FF2B5EF4-FFF2-40B4-BE49-F238E27FC236}">
                <a16:creationId xmlns:a16="http://schemas.microsoft.com/office/drawing/2014/main" id="{C729D90B-98E6-E2CF-17AC-B6FA67642A0D}"/>
              </a:ext>
            </a:extLst>
          </p:cNvPr>
          <p:cNvSpPr txBox="1"/>
          <p:nvPr/>
        </p:nvSpPr>
        <p:spPr>
          <a:xfrm>
            <a:off x="5673207" y="4909797"/>
            <a:ext cx="1654848" cy="646331"/>
          </a:xfrm>
          <a:prstGeom prst="rect">
            <a:avLst/>
          </a:prstGeom>
          <a:noFill/>
        </p:spPr>
        <p:txBody>
          <a:bodyPr wrap="square">
            <a:spAutoFit/>
          </a:bodyPr>
          <a:lstStyle/>
          <a:p>
            <a:r>
              <a:rPr lang="it-IT" sz="1800" dirty="0"/>
              <a:t>LABORATORIO DI </a:t>
            </a:r>
            <a:r>
              <a:rPr lang="it-IT" dirty="0"/>
              <a:t>STORIE</a:t>
            </a:r>
            <a:r>
              <a:rPr lang="it-IT" sz="1800" dirty="0"/>
              <a:t> </a:t>
            </a:r>
          </a:p>
        </p:txBody>
      </p:sp>
      <p:sp>
        <p:nvSpPr>
          <p:cNvPr id="26" name="CasellaDiTesto 25">
            <a:extLst>
              <a:ext uri="{FF2B5EF4-FFF2-40B4-BE49-F238E27FC236}">
                <a16:creationId xmlns:a16="http://schemas.microsoft.com/office/drawing/2014/main" id="{C5FAA1BD-77E3-61F9-794B-5D044901F648}"/>
              </a:ext>
            </a:extLst>
          </p:cNvPr>
          <p:cNvSpPr txBox="1"/>
          <p:nvPr/>
        </p:nvSpPr>
        <p:spPr>
          <a:xfrm>
            <a:off x="2935392" y="7910582"/>
            <a:ext cx="755245" cy="369332"/>
          </a:xfrm>
          <a:prstGeom prst="rect">
            <a:avLst/>
          </a:prstGeom>
          <a:noFill/>
        </p:spPr>
        <p:txBody>
          <a:bodyPr wrap="square">
            <a:spAutoFit/>
          </a:bodyPr>
          <a:lstStyle/>
          <a:p>
            <a:r>
              <a:rPr lang="it-IT" sz="1800" dirty="0"/>
              <a:t> </a:t>
            </a:r>
          </a:p>
        </p:txBody>
      </p:sp>
      <p:pic>
        <p:nvPicPr>
          <p:cNvPr id="1026" name="Picture 2" descr="Helen Doron Global - Home | Facebook">
            <a:extLst>
              <a:ext uri="{FF2B5EF4-FFF2-40B4-BE49-F238E27FC236}">
                <a16:creationId xmlns:a16="http://schemas.microsoft.com/office/drawing/2014/main" id="{7B08960A-89C9-57DE-DDFA-43AB648066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7539" y="5276657"/>
            <a:ext cx="1328300" cy="13283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ssociazione Culturale Puppenfesten Monza - gli animatori per la tua festa">
            <a:extLst>
              <a:ext uri="{FF2B5EF4-FFF2-40B4-BE49-F238E27FC236}">
                <a16:creationId xmlns:a16="http://schemas.microsoft.com/office/drawing/2014/main" id="{CDFA5709-A289-AD9A-910C-0FC7D6628FC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10888" y="3442108"/>
            <a:ext cx="2221864" cy="476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502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magine 14" descr="I libri illustrati di Artoo - L'arte raccontata dai bambini">
            <a:extLst>
              <a:ext uri="{FF2B5EF4-FFF2-40B4-BE49-F238E27FC236}">
                <a16:creationId xmlns:a16="http://schemas.microsoft.com/office/drawing/2014/main" id="{4F78D011-1C75-40F7-5550-B0C32D4DB595}"/>
              </a:ext>
            </a:extLst>
          </p:cNvPr>
          <p:cNvPicPr>
            <a:picLocks noChangeAspect="1"/>
          </p:cNvPicPr>
          <p:nvPr/>
        </p:nvPicPr>
        <p:blipFill rotWithShape="1">
          <a:blip r:embed="rId2">
            <a:extLst>
              <a:ext uri="{28A0092B-C50C-407E-A947-70E740481C1C}">
                <a14:useLocalDpi xmlns:a14="http://schemas.microsoft.com/office/drawing/2010/main" val="0"/>
              </a:ext>
            </a:extLst>
          </a:blip>
          <a:srcRect l="12362" t="41661" r="39678" b="-2004"/>
          <a:stretch/>
        </p:blipFill>
        <p:spPr bwMode="auto">
          <a:xfrm rot="20509275">
            <a:off x="6990030" y="2804010"/>
            <a:ext cx="2183980" cy="1545518"/>
          </a:xfrm>
          <a:prstGeom prst="rect">
            <a:avLst/>
          </a:prstGeom>
          <a:noFill/>
          <a:ln>
            <a:noFill/>
          </a:ln>
          <a:extLst>
            <a:ext uri="{53640926-AAD7-44D8-BBD7-CCE9431645EC}">
              <a14:shadowObscured xmlns:a14="http://schemas.microsoft.com/office/drawing/2010/main"/>
            </a:ext>
          </a:extLst>
        </p:spPr>
      </p:pic>
      <p:sp>
        <p:nvSpPr>
          <p:cNvPr id="2" name="Title 1"/>
          <p:cNvSpPr>
            <a:spLocks noGrp="1"/>
          </p:cNvSpPr>
          <p:nvPr>
            <p:ph type="title"/>
          </p:nvPr>
        </p:nvSpPr>
        <p:spPr>
          <a:xfrm>
            <a:off x="866095" y="160337"/>
            <a:ext cx="7910265" cy="1217072"/>
          </a:xfrm>
        </p:spPr>
        <p:txBody>
          <a:bodyPr/>
          <a:lstStyle/>
          <a:p>
            <a:pPr marL="0" indent="0">
              <a:buNone/>
            </a:pPr>
            <a:r>
              <a:rPr lang="it-IT" dirty="0"/>
              <a:t>SFONDO INTEGRATORE</a:t>
            </a:r>
          </a:p>
        </p:txBody>
      </p:sp>
      <p:sp>
        <p:nvSpPr>
          <p:cNvPr id="3" name="Content Placeholder 2"/>
          <p:cNvSpPr>
            <a:spLocks noGrp="1"/>
          </p:cNvSpPr>
          <p:nvPr>
            <p:ph sz="quarter" idx="13"/>
          </p:nvPr>
        </p:nvSpPr>
        <p:spPr>
          <a:xfrm>
            <a:off x="421903" y="1340055"/>
            <a:ext cx="5158209" cy="1245531"/>
          </a:xfrm>
        </p:spPr>
        <p:txBody>
          <a:bodyPr>
            <a:normAutofit/>
          </a:bodyPr>
          <a:lstStyle/>
          <a:p>
            <a:pPr marL="45720" indent="0">
              <a:buNone/>
            </a:pPr>
            <a:r>
              <a:rPr lang="it-IT" dirty="0"/>
              <a:t>ARTE, ARTE, ARTE </a:t>
            </a:r>
          </a:p>
          <a:p>
            <a:pPr marL="45720" indent="0">
              <a:buNone/>
            </a:pPr>
            <a:r>
              <a:rPr lang="it-IT" dirty="0"/>
              <a:t>PRENDILA TUTTA E METTILA DA PARTE!!!</a:t>
            </a:r>
          </a:p>
        </p:txBody>
      </p:sp>
      <p:sp>
        <p:nvSpPr>
          <p:cNvPr id="4" name="Content Placeholder 3"/>
          <p:cNvSpPr>
            <a:spLocks noGrp="1"/>
          </p:cNvSpPr>
          <p:nvPr>
            <p:ph sz="quarter" idx="14"/>
          </p:nvPr>
        </p:nvSpPr>
        <p:spPr>
          <a:xfrm>
            <a:off x="2339752" y="2585586"/>
            <a:ext cx="5742269" cy="2116841"/>
          </a:xfrm>
        </p:spPr>
        <p:txBody>
          <a:bodyPr>
            <a:normAutofit fontScale="92500" lnSpcReduction="20000"/>
          </a:bodyPr>
          <a:lstStyle/>
          <a:p>
            <a:pPr marL="45720" indent="0">
              <a:buNone/>
            </a:pPr>
            <a:r>
              <a:rPr lang="it-IT" dirty="0"/>
              <a:t>SAI QUALI SONO GLI INGREDIENTI FONDAMENTALI PER CREARE CAMPIONI?</a:t>
            </a:r>
          </a:p>
          <a:p>
            <a:pPr marL="45720" indent="0">
              <a:buNone/>
            </a:pPr>
            <a:r>
              <a:rPr lang="it-IT" dirty="0"/>
              <a:t>A… MORE</a:t>
            </a:r>
          </a:p>
          <a:p>
            <a:pPr marL="45720" indent="0">
              <a:buNone/>
            </a:pPr>
            <a:r>
              <a:rPr lang="it-IT" dirty="0"/>
              <a:t>R… ISPETTO</a:t>
            </a:r>
          </a:p>
          <a:p>
            <a:pPr marL="45720" indent="0">
              <a:buNone/>
            </a:pPr>
            <a:r>
              <a:rPr lang="it-IT" dirty="0"/>
              <a:t>T… ALENTI                       </a:t>
            </a:r>
          </a:p>
          <a:p>
            <a:pPr marL="45720" indent="0">
              <a:buNone/>
            </a:pPr>
            <a:r>
              <a:rPr lang="it-IT" dirty="0"/>
              <a:t>E… MOZIONI……. </a:t>
            </a:r>
          </a:p>
          <a:p>
            <a:pPr marL="45720" indent="0">
              <a:buNone/>
            </a:pPr>
            <a:endParaRPr lang="it-IT" i="1" dirty="0"/>
          </a:p>
        </p:txBody>
      </p:sp>
      <p:sp>
        <p:nvSpPr>
          <p:cNvPr id="5" name="Title 1"/>
          <p:cNvSpPr txBox="1">
            <a:spLocks/>
          </p:cNvSpPr>
          <p:nvPr/>
        </p:nvSpPr>
        <p:spPr>
          <a:xfrm>
            <a:off x="5346929" y="1556792"/>
            <a:ext cx="2231036" cy="900737"/>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it-IT" dirty="0"/>
              <a:t>TEMA</a:t>
            </a:r>
          </a:p>
        </p:txBody>
      </p:sp>
      <p:sp>
        <p:nvSpPr>
          <p:cNvPr id="6" name="Title 1"/>
          <p:cNvSpPr txBox="1">
            <a:spLocks/>
          </p:cNvSpPr>
          <p:nvPr/>
        </p:nvSpPr>
        <p:spPr>
          <a:xfrm>
            <a:off x="4772518" y="4162367"/>
            <a:ext cx="4392488" cy="108012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it-IT" dirty="0"/>
              <a:t>PERSONAGGI</a:t>
            </a:r>
          </a:p>
        </p:txBody>
      </p:sp>
      <p:sp>
        <p:nvSpPr>
          <p:cNvPr id="7" name="Content Placeholder 3"/>
          <p:cNvSpPr txBox="1">
            <a:spLocks/>
          </p:cNvSpPr>
          <p:nvPr/>
        </p:nvSpPr>
        <p:spPr>
          <a:xfrm>
            <a:off x="2111692" y="5245981"/>
            <a:ext cx="6936839" cy="1396455"/>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sz="2400" dirty="0"/>
              <a:t>ARTOO E MARGHERITA che ci accompagneranno alla scoperta delle «MERAVIGLIE DELLA NATURA» aiutandoci a comprendere che…  la meraviglia più grande sono IO – TU- NOI… </a:t>
            </a:r>
          </a:p>
        </p:txBody>
      </p:sp>
      <p:sp>
        <p:nvSpPr>
          <p:cNvPr id="8" name="AutoShape 6" descr="Medico Del Ragazzo, Illustrazione Professionale Di Sogno Futura Di  Occupazione Dei Bambini Con Relativo Agli Oggetti Di Professio  Illustrazione Vettoriale - Illustrazione di colorful, medicina: 8256995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9" name="AutoShape 8" descr="Medico Del Ragazzo, Illustrazione Professionale Di Sogno Futura Di  Occupazione Dei Bambini Con Relativo Agli Oggetti Di Professio  Illustrazione Vettoriale - Illustrazione di colorful, medicina: 8256995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 name="AutoShape 10" descr="Bambini Svegli Che Giocano Al Dottore Insieme Ragazzini E Ragazze  Sorridenti Vestiti Illustrazione Vettoriale - Illustrazione di ragazza,  gioco: 96019878"/>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 name="AutoShape 12" descr="Bambini Svegli Che Giocano Al Dottore Insieme Ragazzini E Ragazze  Sorridenti Vestiti Illustrazione Vettoriale - Illustrazione di ragazza,  gioco: 96019878"/>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 name="AutoShape 14" descr="Un'illustrazione Piana Di Vettore Di Due Bambini Adorabili Che Giocano Nel  Gioco Del Paziente E Di Medico Neonata Che Esamina Suo Illustrazione  Vettoriale - Illustrazione di felice, persona: 104328847"/>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3" name="AutoShape 16" descr="Un'illustrazione Piana Di Vettore Di Due Bambini Adorabili Che Giocano Nel  Gioco Del Paziente E Di Medico Neonata Che Esamina Suo Illustrazione  Vettoriale - Illustrazione di felice, persona: 104328847"/>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4" name="Immagine 14">
            <a:extLst>
              <a:ext uri="{FF2B5EF4-FFF2-40B4-BE49-F238E27FC236}">
                <a16:creationId xmlns:a16="http://schemas.microsoft.com/office/drawing/2014/main" id="{499D0B82-9088-554E-A30F-34612458D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74" y="3165175"/>
            <a:ext cx="2037549" cy="3738098"/>
          </a:xfrm>
          <a:prstGeom prst="rect">
            <a:avLst/>
          </a:prstGeom>
        </p:spPr>
      </p:pic>
    </p:spTree>
    <p:extLst>
      <p:ext uri="{BB962C8B-B14F-4D97-AF65-F5344CB8AC3E}">
        <p14:creationId xmlns:p14="http://schemas.microsoft.com/office/powerpoint/2010/main" val="1461952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337" y="4670559"/>
            <a:ext cx="3582667" cy="1857674"/>
          </a:xfrm>
        </p:spPr>
        <p:txBody>
          <a:bodyPr/>
          <a:lstStyle/>
          <a:p>
            <a:pPr marL="0" indent="0">
              <a:buNone/>
            </a:pPr>
            <a:r>
              <a:rPr lang="it-IT" dirty="0"/>
              <a:t>IL NOSTRO </a:t>
            </a:r>
            <a:br>
              <a:rPr lang="it-IT" dirty="0"/>
            </a:br>
            <a:r>
              <a:rPr lang="it-IT" dirty="0"/>
              <a:t>PERCORSO:</a:t>
            </a:r>
          </a:p>
        </p:txBody>
      </p:sp>
      <p:sp>
        <p:nvSpPr>
          <p:cNvPr id="3" name="Content Placeholder 2"/>
          <p:cNvSpPr>
            <a:spLocks noGrp="1"/>
          </p:cNvSpPr>
          <p:nvPr>
            <p:ph sz="quarter" idx="13"/>
          </p:nvPr>
        </p:nvSpPr>
        <p:spPr>
          <a:xfrm>
            <a:off x="492265" y="329767"/>
            <a:ext cx="3832721" cy="4340791"/>
          </a:xfrm>
        </p:spPr>
        <p:txBody>
          <a:bodyPr>
            <a:normAutofit lnSpcReduction="10000"/>
          </a:bodyPr>
          <a:lstStyle/>
          <a:p>
            <a:pPr marL="45720" indent="0">
              <a:buNone/>
            </a:pPr>
            <a:r>
              <a:rPr lang="it-IT" dirty="0"/>
              <a:t>AVENDO COLTO LA GIOIA DEI BAMBINI NELL’OSSERVARE, CERCARE, RACCOGLIERE SPERIMENTARE ED UTILIZZARE MATERIALE NATURALE PER GIOCARE, CREARE E COSTRUIRE ABBIAMO DECISO DI PROSEGUIRE IL PERCORSO APPROFONDENDO LE LORO SCOPERTE SIA DAL PUNTO DI VISTA ARTISTICO CHE SCIENTIFICO E LINGUISTICO</a:t>
            </a:r>
          </a:p>
        </p:txBody>
      </p:sp>
      <p:sp>
        <p:nvSpPr>
          <p:cNvPr id="4" name="Content Placeholder 3"/>
          <p:cNvSpPr>
            <a:spLocks noGrp="1"/>
          </p:cNvSpPr>
          <p:nvPr>
            <p:ph sz="quarter" idx="14"/>
          </p:nvPr>
        </p:nvSpPr>
        <p:spPr>
          <a:xfrm>
            <a:off x="4819015" y="319560"/>
            <a:ext cx="3959296" cy="2481456"/>
          </a:xfrm>
        </p:spPr>
        <p:txBody>
          <a:bodyPr>
            <a:normAutofit fontScale="92500"/>
          </a:bodyPr>
          <a:lstStyle/>
          <a:p>
            <a:pPr marL="45720" indent="0">
              <a:buNone/>
            </a:pPr>
            <a:r>
              <a:rPr lang="it-IT" dirty="0"/>
              <a:t>MA… PER EVITARE DI RIMANERE CENTRATI SOLO SU UN ARGOMENTO ABBIAMO DECISO DI FARE NUMEROSE PROPOSTE CHE POSSANO RENDERE LA GIORNATA DEI BAMBINI SEMPRE PIU’ VARIA, SVARIATA E COINVOLGENTE</a:t>
            </a:r>
          </a:p>
        </p:txBody>
      </p:sp>
      <p:sp>
        <p:nvSpPr>
          <p:cNvPr id="5" name="Content Placeholder 3"/>
          <p:cNvSpPr txBox="1">
            <a:spLocks/>
          </p:cNvSpPr>
          <p:nvPr/>
        </p:nvSpPr>
        <p:spPr>
          <a:xfrm rot="984022">
            <a:off x="4315157" y="3486537"/>
            <a:ext cx="4470298" cy="2678227"/>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t>L’ARTE CI PERMETTE QUINDI DI SOLLECITARE LA «VISTA», DI USARE LE «MANI», DI UTILIZZARE «I SENSI», DI SVILUPPARE «LA FANTASIA», DI «METTERCI IN GIOCO» E DI... «COMUNICARE»; </a:t>
            </a:r>
          </a:p>
          <a:p>
            <a:pPr marL="45720" indent="0">
              <a:buFont typeface="Georgia" pitchFamily="18" charset="0"/>
              <a:buNone/>
            </a:pPr>
            <a:r>
              <a:rPr lang="it-IT" dirty="0"/>
              <a:t>PERCHE’ ATTRAVERSO L’ARTE OGNI BAMBINO SI PRESENTA E RACCONTA A TUTTI </a:t>
            </a:r>
            <a:r>
              <a:rPr lang="it-IT" sz="2600" b="1" dirty="0"/>
              <a:t>CHI E’</a:t>
            </a:r>
            <a:r>
              <a:rPr lang="it-IT" dirty="0"/>
              <a:t> E QUALI </a:t>
            </a:r>
            <a:r>
              <a:rPr lang="it-IT" sz="2600" b="1" dirty="0"/>
              <a:t>OBIETTIVI VUOLE RAGGIUNGERE!</a:t>
            </a:r>
          </a:p>
        </p:txBody>
      </p:sp>
    </p:spTree>
    <p:extLst>
      <p:ext uri="{BB962C8B-B14F-4D97-AF65-F5344CB8AC3E}">
        <p14:creationId xmlns:p14="http://schemas.microsoft.com/office/powerpoint/2010/main" val="3145702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cala a pioli">
            <a:extLst>
              <a:ext uri="{FF2B5EF4-FFF2-40B4-BE49-F238E27FC236}">
                <a16:creationId xmlns:a16="http://schemas.microsoft.com/office/drawing/2014/main" id="{D9D3C572-07FD-CBDB-23A5-243E196288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4983" y="-57565"/>
            <a:ext cx="5342673" cy="5342673"/>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6928C089-7CD3-8B43-9C26-DE2CEC128899}"/>
              </a:ext>
            </a:extLst>
          </p:cNvPr>
          <p:cNvSpPr>
            <a:spLocks noGrp="1"/>
          </p:cNvSpPr>
          <p:nvPr>
            <p:ph type="title"/>
          </p:nvPr>
        </p:nvSpPr>
        <p:spPr>
          <a:xfrm>
            <a:off x="2154795" y="5280031"/>
            <a:ext cx="6512511" cy="1143000"/>
          </a:xfrm>
        </p:spPr>
        <p:txBody>
          <a:bodyPr/>
          <a:lstStyle/>
          <a:p>
            <a:pPr marL="0" indent="0">
              <a:buNone/>
            </a:pPr>
            <a:r>
              <a:rPr lang="it-IT"/>
              <a:t>COLLABORAZIONE </a:t>
            </a:r>
            <a:br>
              <a:rPr lang="it-IT"/>
            </a:br>
            <a:r>
              <a:rPr lang="it-IT"/>
              <a:t>SCUOLA-FAMIGLIA</a:t>
            </a:r>
          </a:p>
        </p:txBody>
      </p:sp>
      <p:sp>
        <p:nvSpPr>
          <p:cNvPr id="3" name="Segnaposto contenuto 2">
            <a:extLst>
              <a:ext uri="{FF2B5EF4-FFF2-40B4-BE49-F238E27FC236}">
                <a16:creationId xmlns:a16="http://schemas.microsoft.com/office/drawing/2014/main" id="{B9CDAFEC-4E0A-764A-A7D5-81954FE36175}"/>
              </a:ext>
            </a:extLst>
          </p:cNvPr>
          <p:cNvSpPr>
            <a:spLocks noGrp="1"/>
          </p:cNvSpPr>
          <p:nvPr>
            <p:ph sz="quarter" idx="13"/>
          </p:nvPr>
        </p:nvSpPr>
        <p:spPr>
          <a:xfrm>
            <a:off x="547778" y="410667"/>
            <a:ext cx="2910506" cy="3018333"/>
          </a:xfrm>
        </p:spPr>
        <p:txBody>
          <a:bodyPr>
            <a:normAutofit fontScale="92500"/>
          </a:bodyPr>
          <a:lstStyle/>
          <a:p>
            <a:pPr marL="45720" indent="0">
              <a:buNone/>
            </a:pPr>
            <a:r>
              <a:rPr lang="it-IT" dirty="0"/>
              <a:t>PIATTAFORMA DI ARTOO CHE, DOPO UN ANNO IN CUI E’ STATA SPERIMENTATA E MIGLIORTA, DIVENTERA’ PIU’ ATTIVA E COINVOLGENTE SIA PER LA SCUOLA CHE PER LE FAMIGLIE. </a:t>
            </a:r>
          </a:p>
        </p:txBody>
      </p:sp>
      <p:sp>
        <p:nvSpPr>
          <p:cNvPr id="4" name="Segnaposto contenuto 3">
            <a:extLst>
              <a:ext uri="{FF2B5EF4-FFF2-40B4-BE49-F238E27FC236}">
                <a16:creationId xmlns:a16="http://schemas.microsoft.com/office/drawing/2014/main" id="{FC914017-4E4F-1B43-8DA7-FC2D2206231E}"/>
              </a:ext>
            </a:extLst>
          </p:cNvPr>
          <p:cNvSpPr>
            <a:spLocks noGrp="1"/>
          </p:cNvSpPr>
          <p:nvPr>
            <p:ph sz="quarter" idx="14"/>
          </p:nvPr>
        </p:nvSpPr>
        <p:spPr>
          <a:xfrm>
            <a:off x="4890770" y="325339"/>
            <a:ext cx="3174702" cy="798299"/>
          </a:xfrm>
        </p:spPr>
        <p:txBody>
          <a:bodyPr>
            <a:normAutofit/>
          </a:bodyPr>
          <a:lstStyle/>
          <a:p>
            <a:pPr marL="45720" indent="0">
              <a:buNone/>
            </a:pPr>
            <a:r>
              <a:rPr lang="it-IT" dirty="0"/>
              <a:t>COLLOQUI INDIVIDUALI</a:t>
            </a:r>
          </a:p>
        </p:txBody>
      </p:sp>
      <p:pic>
        <p:nvPicPr>
          <p:cNvPr id="5" name="Immagine 5">
            <a:extLst>
              <a:ext uri="{FF2B5EF4-FFF2-40B4-BE49-F238E27FC236}">
                <a16:creationId xmlns:a16="http://schemas.microsoft.com/office/drawing/2014/main" id="{17A354A4-214A-9640-BBF5-70CDDB8FB3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766" y="5332887"/>
            <a:ext cx="2633291" cy="1423662"/>
          </a:xfrm>
          <a:prstGeom prst="rect">
            <a:avLst/>
          </a:prstGeom>
        </p:spPr>
      </p:pic>
      <p:sp>
        <p:nvSpPr>
          <p:cNvPr id="6" name="Segnaposto contenuto 3">
            <a:extLst>
              <a:ext uri="{FF2B5EF4-FFF2-40B4-BE49-F238E27FC236}">
                <a16:creationId xmlns:a16="http://schemas.microsoft.com/office/drawing/2014/main" id="{BC86DD67-E7D2-1CFA-9457-46094D6953C7}"/>
              </a:ext>
            </a:extLst>
          </p:cNvPr>
          <p:cNvSpPr txBox="1">
            <a:spLocks/>
          </p:cNvSpPr>
          <p:nvPr/>
        </p:nvSpPr>
        <p:spPr>
          <a:xfrm>
            <a:off x="5049544" y="897971"/>
            <a:ext cx="3239216" cy="611312"/>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t>RIUNIONI DI SEZIONE</a:t>
            </a:r>
          </a:p>
        </p:txBody>
      </p:sp>
      <p:sp>
        <p:nvSpPr>
          <p:cNvPr id="7" name="Segnaposto contenuto 3">
            <a:extLst>
              <a:ext uri="{FF2B5EF4-FFF2-40B4-BE49-F238E27FC236}">
                <a16:creationId xmlns:a16="http://schemas.microsoft.com/office/drawing/2014/main" id="{D57C856F-5E5F-D49C-3C25-4341483ED0D2}"/>
              </a:ext>
            </a:extLst>
          </p:cNvPr>
          <p:cNvSpPr txBox="1">
            <a:spLocks/>
          </p:cNvSpPr>
          <p:nvPr/>
        </p:nvSpPr>
        <p:spPr>
          <a:xfrm>
            <a:off x="6759449" y="1489708"/>
            <a:ext cx="1080796" cy="574154"/>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t>FESTE</a:t>
            </a:r>
          </a:p>
        </p:txBody>
      </p:sp>
      <p:sp>
        <p:nvSpPr>
          <p:cNvPr id="8" name="Segnaposto contenuto 3">
            <a:extLst>
              <a:ext uri="{FF2B5EF4-FFF2-40B4-BE49-F238E27FC236}">
                <a16:creationId xmlns:a16="http://schemas.microsoft.com/office/drawing/2014/main" id="{E1709923-70E5-9336-01E1-124C51CD4B90}"/>
              </a:ext>
            </a:extLst>
          </p:cNvPr>
          <p:cNvSpPr txBox="1">
            <a:spLocks/>
          </p:cNvSpPr>
          <p:nvPr/>
        </p:nvSpPr>
        <p:spPr>
          <a:xfrm>
            <a:off x="5491931" y="2194042"/>
            <a:ext cx="3239216" cy="611312"/>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t>LEZIONI APERTE</a:t>
            </a:r>
          </a:p>
        </p:txBody>
      </p:sp>
      <p:sp>
        <p:nvSpPr>
          <p:cNvPr id="9" name="Segnaposto contenuto 3">
            <a:extLst>
              <a:ext uri="{FF2B5EF4-FFF2-40B4-BE49-F238E27FC236}">
                <a16:creationId xmlns:a16="http://schemas.microsoft.com/office/drawing/2014/main" id="{7430F5A3-F835-8C66-1681-F85336FC6AAC}"/>
              </a:ext>
            </a:extLst>
          </p:cNvPr>
          <p:cNvSpPr txBox="1">
            <a:spLocks/>
          </p:cNvSpPr>
          <p:nvPr/>
        </p:nvSpPr>
        <p:spPr>
          <a:xfrm>
            <a:off x="4101918" y="2717232"/>
            <a:ext cx="3575906" cy="687490"/>
          </a:xfrm>
          <a:prstGeom prst="rect">
            <a:avLst/>
          </a:prstGeom>
        </p:spPr>
        <p:txBody>
          <a:bodyPr vert="horz" lIns="91440" tIns="45720" rIns="91440" bIns="45720" rtlCol="0">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t>INIZIATIVE ORGANIZZATE PER MIGLIORARE LA SCUOLA</a:t>
            </a:r>
          </a:p>
        </p:txBody>
      </p:sp>
      <p:sp>
        <p:nvSpPr>
          <p:cNvPr id="10" name="Segnaposto contenuto 3">
            <a:extLst>
              <a:ext uri="{FF2B5EF4-FFF2-40B4-BE49-F238E27FC236}">
                <a16:creationId xmlns:a16="http://schemas.microsoft.com/office/drawing/2014/main" id="{FF717FB5-3A2D-AFCF-CC80-AF1C149E2F9C}"/>
              </a:ext>
            </a:extLst>
          </p:cNvPr>
          <p:cNvSpPr txBox="1">
            <a:spLocks/>
          </p:cNvSpPr>
          <p:nvPr/>
        </p:nvSpPr>
        <p:spPr>
          <a:xfrm>
            <a:off x="4601029" y="3530796"/>
            <a:ext cx="3239216" cy="611312"/>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t>EVENTI TERRITORIALI</a:t>
            </a:r>
          </a:p>
        </p:txBody>
      </p:sp>
      <p:sp>
        <p:nvSpPr>
          <p:cNvPr id="11" name="Segnaposto contenuto 3">
            <a:extLst>
              <a:ext uri="{FF2B5EF4-FFF2-40B4-BE49-F238E27FC236}">
                <a16:creationId xmlns:a16="http://schemas.microsoft.com/office/drawing/2014/main" id="{5FFEFB91-AA0F-FA04-66CB-527A3508BA0F}"/>
              </a:ext>
            </a:extLst>
          </p:cNvPr>
          <p:cNvSpPr txBox="1">
            <a:spLocks/>
          </p:cNvSpPr>
          <p:nvPr/>
        </p:nvSpPr>
        <p:spPr>
          <a:xfrm>
            <a:off x="6128754" y="4315469"/>
            <a:ext cx="1080796" cy="574154"/>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t>E…</a:t>
            </a:r>
          </a:p>
        </p:txBody>
      </p:sp>
      <p:sp>
        <p:nvSpPr>
          <p:cNvPr id="12" name="Segnaposto contenuto 3">
            <a:extLst>
              <a:ext uri="{FF2B5EF4-FFF2-40B4-BE49-F238E27FC236}">
                <a16:creationId xmlns:a16="http://schemas.microsoft.com/office/drawing/2014/main" id="{2CB91369-5B52-8E19-C52C-36AD492F168B}"/>
              </a:ext>
            </a:extLst>
          </p:cNvPr>
          <p:cNvSpPr txBox="1">
            <a:spLocks/>
          </p:cNvSpPr>
          <p:nvPr/>
        </p:nvSpPr>
        <p:spPr>
          <a:xfrm rot="20346522">
            <a:off x="860320" y="3543308"/>
            <a:ext cx="3010039" cy="1197601"/>
          </a:xfrm>
          <a:prstGeom prst="rect">
            <a:avLst/>
          </a:prstGeom>
        </p:spPr>
        <p:txBody>
          <a:bodyPr vert="horz" lIns="91440" tIns="45720" rIns="91440" bIns="45720" rtlCol="0">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t>TUTTI STRUMENTI CHE CI PERMETTERANNO DI VIVERE E CONDIVIDERE UN PERCORSO …</a:t>
            </a:r>
          </a:p>
        </p:txBody>
      </p:sp>
      <p:sp>
        <p:nvSpPr>
          <p:cNvPr id="13" name="CasellaDiTesto 12">
            <a:extLst>
              <a:ext uri="{FF2B5EF4-FFF2-40B4-BE49-F238E27FC236}">
                <a16:creationId xmlns:a16="http://schemas.microsoft.com/office/drawing/2014/main" id="{6F3D75F6-9A5E-4825-CCC3-E525C3FC204A}"/>
              </a:ext>
            </a:extLst>
          </p:cNvPr>
          <p:cNvSpPr txBox="1"/>
          <p:nvPr/>
        </p:nvSpPr>
        <p:spPr>
          <a:xfrm rot="20504378">
            <a:off x="8607604" y="4197827"/>
            <a:ext cx="2096464" cy="646331"/>
          </a:xfrm>
          <a:prstGeom prst="rect">
            <a:avLst/>
          </a:prstGeom>
          <a:noFill/>
        </p:spPr>
        <p:txBody>
          <a:bodyPr wrap="square" rtlCol="0">
            <a:spAutoFit/>
          </a:bodyPr>
          <a:lstStyle/>
          <a:p>
            <a:r>
              <a:rPr lang="it-IT" dirty="0"/>
              <a:t>APPLICAZIONE SWEETHIVE</a:t>
            </a:r>
          </a:p>
        </p:txBody>
      </p:sp>
    </p:spTree>
    <p:extLst>
      <p:ext uri="{BB962C8B-B14F-4D97-AF65-F5344CB8AC3E}">
        <p14:creationId xmlns:p14="http://schemas.microsoft.com/office/powerpoint/2010/main" val="4063647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4" name="Picture 10" descr="Batti Cinque: immagini, foto stock e grafica vettoriale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l="5087" t="13401" b="8312"/>
          <a:stretch/>
        </p:blipFill>
        <p:spPr bwMode="auto">
          <a:xfrm rot="20349786">
            <a:off x="146857" y="4504354"/>
            <a:ext cx="1612831" cy="95753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Permessi per cancelli automatici e direttiva europe - Cesena">
            <a:extLst>
              <a:ext uri="{FF2B5EF4-FFF2-40B4-BE49-F238E27FC236}">
                <a16:creationId xmlns:a16="http://schemas.microsoft.com/office/drawing/2014/main" id="{EFDE98FC-FB8E-2DA0-0433-F0019B3580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1733" y="168846"/>
            <a:ext cx="1805639" cy="9559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1992" y="5409220"/>
            <a:ext cx="8856983" cy="2376264"/>
          </a:xfrm>
        </p:spPr>
        <p:txBody>
          <a:bodyPr/>
          <a:lstStyle/>
          <a:p>
            <a:pPr marL="0" indent="0">
              <a:buNone/>
            </a:pPr>
            <a:r>
              <a:rPr lang="it-IT" sz="4000" dirty="0"/>
              <a:t>NECESSITA’ DEL VOSTRO AIUTO E DELLA VOSTRA COLLABORAZIONE</a:t>
            </a:r>
          </a:p>
        </p:txBody>
      </p:sp>
      <p:sp>
        <p:nvSpPr>
          <p:cNvPr id="3" name="Content Placeholder 2"/>
          <p:cNvSpPr>
            <a:spLocks noGrp="1"/>
          </p:cNvSpPr>
          <p:nvPr>
            <p:ph sz="quarter" idx="13"/>
          </p:nvPr>
        </p:nvSpPr>
        <p:spPr>
          <a:xfrm>
            <a:off x="171496" y="232956"/>
            <a:ext cx="3384376" cy="2147242"/>
          </a:xfrm>
        </p:spPr>
        <p:txBody>
          <a:bodyPr>
            <a:normAutofit fontScale="92500" lnSpcReduction="10000"/>
          </a:bodyPr>
          <a:lstStyle/>
          <a:p>
            <a:pPr marL="45720" indent="0">
              <a:buNone/>
            </a:pPr>
            <a:r>
              <a:rPr lang="it-IT" dirty="0">
                <a:solidFill>
                  <a:srgbClr val="FF0000"/>
                </a:solidFill>
              </a:rPr>
              <a:t>PER:</a:t>
            </a:r>
          </a:p>
          <a:p>
            <a:pPr marL="45720" indent="0">
              <a:buNone/>
            </a:pPr>
            <a:r>
              <a:rPr lang="it-IT" dirty="0">
                <a:solidFill>
                  <a:srgbClr val="FF0000"/>
                </a:solidFill>
              </a:rPr>
              <a:t>LA SICUREZZA</a:t>
            </a:r>
            <a:r>
              <a:rPr lang="it-IT" dirty="0"/>
              <a:t>: </a:t>
            </a:r>
          </a:p>
          <a:p>
            <a:pPr marL="45720" indent="0">
              <a:buNone/>
            </a:pPr>
            <a:r>
              <a:rPr lang="it-IT" dirty="0"/>
              <a:t>- USCITE OGNI 5 MINUTI</a:t>
            </a:r>
          </a:p>
          <a:p>
            <a:pPr marL="45720" indent="0">
              <a:buNone/>
            </a:pPr>
            <a:r>
              <a:rPr lang="it-IT" dirty="0"/>
              <a:t>-UTILIZZO DEI GIOCHI DEL CORTILE SOLO IN PESENZA DELL’INSEGNANTE.</a:t>
            </a:r>
          </a:p>
          <a:p>
            <a:pPr marL="45720" indent="0">
              <a:buNone/>
            </a:pPr>
            <a:endParaRPr lang="it-IT" dirty="0"/>
          </a:p>
        </p:txBody>
      </p:sp>
      <p:sp>
        <p:nvSpPr>
          <p:cNvPr id="4" name="Content Placeholder 3"/>
          <p:cNvSpPr>
            <a:spLocks noGrp="1"/>
          </p:cNvSpPr>
          <p:nvPr>
            <p:ph sz="quarter" idx="14"/>
          </p:nvPr>
        </p:nvSpPr>
        <p:spPr>
          <a:xfrm>
            <a:off x="4716015" y="260648"/>
            <a:ext cx="4320479" cy="3168352"/>
          </a:xfrm>
        </p:spPr>
        <p:txBody>
          <a:bodyPr>
            <a:normAutofit fontScale="85000" lnSpcReduction="20000"/>
          </a:bodyPr>
          <a:lstStyle/>
          <a:p>
            <a:pPr marL="45720" indent="0">
              <a:buNone/>
            </a:pPr>
            <a:r>
              <a:rPr lang="it-IT" dirty="0">
                <a:solidFill>
                  <a:srgbClr val="FF0000"/>
                </a:solidFill>
              </a:rPr>
              <a:t>LA SALUTE: </a:t>
            </a:r>
          </a:p>
          <a:p>
            <a:pPr marL="45720" indent="0">
              <a:buNone/>
            </a:pPr>
            <a:r>
              <a:rPr lang="it-IT" dirty="0"/>
              <a:t>NULLA VA SOTTOVALUTATO, UNA SCARICA, UN RAFFREDDORE, QUALCHE COLPO DI TOSSE... (sappiamo che Vi chiediamo molto ma lo facciamo per il bene dei vostri figli) SEPPUR IL COVID STIA DIVENTANDO MENO «ANSIOGENO» ESISTONO SEMPRE TUTTE LE ALTRE PATOLOGIE CHE METTONO COMUNQUE IN DIFFICOLTA’ LE FAMIGLIE E LA SCUOLA, SE TRASCURATE.</a:t>
            </a:r>
          </a:p>
        </p:txBody>
      </p:sp>
      <p:sp>
        <p:nvSpPr>
          <p:cNvPr id="5" name="Content Placeholder 2"/>
          <p:cNvSpPr txBox="1">
            <a:spLocks/>
          </p:cNvSpPr>
          <p:nvPr/>
        </p:nvSpPr>
        <p:spPr>
          <a:xfrm rot="170801">
            <a:off x="404904" y="2901456"/>
            <a:ext cx="6165357" cy="1343508"/>
          </a:xfrm>
          <a:prstGeom prst="rect">
            <a:avLst/>
          </a:prstGeom>
        </p:spPr>
        <p:txBody>
          <a:bodyPr vert="horz" lIns="91440" tIns="45720" rIns="91440" bIns="45720" rtlCol="0">
            <a:normAutofit fontScale="850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r>
              <a:rPr lang="it-IT" dirty="0">
                <a:solidFill>
                  <a:srgbClr val="FF0000"/>
                </a:solidFill>
              </a:rPr>
              <a:t>L’AUTONOMIA</a:t>
            </a:r>
            <a:r>
              <a:rPr lang="it-IT" dirty="0"/>
              <a:t>:</a:t>
            </a:r>
          </a:p>
          <a:p>
            <a:pPr marL="45720" indent="0">
              <a:buFont typeface="Georgia" pitchFamily="18" charset="0"/>
              <a:buNone/>
            </a:pPr>
            <a:r>
              <a:rPr lang="it-IT" dirty="0"/>
              <a:t>CREDETE IN LORO E LASCIATELI FARE, VI STUPIRANNO. IMPARATE A SOSTENERLI VERBALMENTE NON DUBITANDO MAI DELLE LORO ABILITA’.</a:t>
            </a:r>
          </a:p>
        </p:txBody>
      </p:sp>
      <p:pic>
        <p:nvPicPr>
          <p:cNvPr id="6146" name="Picture 2" descr="Che tosse! | Psiche e Som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4915" y="3094266"/>
            <a:ext cx="1454095" cy="1324843"/>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Bambini a tavola: immagini da colorare [FOTO] | Pourfemm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388687">
            <a:off x="2678147" y="2202908"/>
            <a:ext cx="959685" cy="87531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iccolo Ragazzo Che Si Veste Come Un Vettoriale Illustrazione Vettoriale -  Illustrazione di guarnizione, abbigliamento: 164618562">
            <a:extLst>
              <a:ext uri="{FF2B5EF4-FFF2-40B4-BE49-F238E27FC236}">
                <a16:creationId xmlns:a16="http://schemas.microsoft.com/office/drawing/2014/main" id="{1835ED8F-45A3-A620-C71A-6CD19CF55E2F}"/>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1179" t="5910" r="22278" b="9051"/>
          <a:stretch/>
        </p:blipFill>
        <p:spPr bwMode="auto">
          <a:xfrm>
            <a:off x="3555872" y="1546005"/>
            <a:ext cx="952598" cy="1512538"/>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a:extLst>
              <a:ext uri="{FF2B5EF4-FFF2-40B4-BE49-F238E27FC236}">
                <a16:creationId xmlns:a16="http://schemas.microsoft.com/office/drawing/2014/main" id="{33F36799-D00F-4704-6077-134A42F23D6A}"/>
              </a:ext>
            </a:extLst>
          </p:cNvPr>
          <p:cNvSpPr txBox="1"/>
          <p:nvPr/>
        </p:nvSpPr>
        <p:spPr>
          <a:xfrm>
            <a:off x="2422725" y="4505853"/>
            <a:ext cx="7062983" cy="707886"/>
          </a:xfrm>
          <a:prstGeom prst="rect">
            <a:avLst/>
          </a:prstGeom>
          <a:noFill/>
        </p:spPr>
        <p:txBody>
          <a:bodyPr wrap="square" rtlCol="0">
            <a:spAutoFit/>
          </a:bodyPr>
          <a:lstStyle/>
          <a:p>
            <a:r>
              <a:rPr lang="it-IT" sz="2000" dirty="0">
                <a:solidFill>
                  <a:srgbClr val="FF0000"/>
                </a:solidFill>
              </a:rPr>
              <a:t>PER MIGLIORARE…</a:t>
            </a:r>
          </a:p>
          <a:p>
            <a:r>
              <a:rPr lang="it-IT" sz="2000" dirty="0"/>
              <a:t>INSIEME SI RAGGIUNGONO SEMPRE RISULTATI MIGLIORI!!!</a:t>
            </a:r>
          </a:p>
        </p:txBody>
      </p:sp>
    </p:spTree>
    <p:extLst>
      <p:ext uri="{BB962C8B-B14F-4D97-AF65-F5344CB8AC3E}">
        <p14:creationId xmlns:p14="http://schemas.microsoft.com/office/powerpoint/2010/main" val="49180254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0</TotalTime>
  <Words>846</Words>
  <Application>Microsoft Office PowerPoint</Application>
  <PresentationFormat>Presentazione su schermo (4:3)</PresentationFormat>
  <Paragraphs>67</Paragraphs>
  <Slides>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Georgia</vt:lpstr>
      <vt:lpstr>Trebuchet MS</vt:lpstr>
      <vt:lpstr>Slipstream</vt:lpstr>
      <vt:lpstr>SCUOLA DELL’INFANZIA       «SACRA FAMIGLIA»       Scuola Paritaria D.M. 3088 del 5/06/2001</vt:lpstr>
      <vt:lpstr>BAMBINI AL CENTRO</vt:lpstr>
      <vt:lpstr>CONTINUA RIORGANIZZAZIONE</vt:lpstr>
      <vt:lpstr>COSA FAREMO?</vt:lpstr>
      <vt:lpstr>SFONDO INTEGRATORE</vt:lpstr>
      <vt:lpstr>IL NOSTRO  PERCORSO:</vt:lpstr>
      <vt:lpstr>COLLABORAZIONE  SCUOLA-FAMIGLIA</vt:lpstr>
      <vt:lpstr>NECESSITA’ DEL VOSTRO AIUTO E DELLA VOSTRA COLLABORAZIONE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SCUOLA DELL’INFANZIA       «SACRA FAMIGLIA»</dc:title>
  <dc:creator>chiara andronio</dc:creator>
  <cp:lastModifiedBy>Segreteria3</cp:lastModifiedBy>
  <cp:revision>36</cp:revision>
  <cp:lastPrinted>2022-10-20T10:00:37Z</cp:lastPrinted>
  <dcterms:created xsi:type="dcterms:W3CDTF">2020-10-24T15:58:01Z</dcterms:created>
  <dcterms:modified xsi:type="dcterms:W3CDTF">2022-10-27T08:14:05Z</dcterms:modified>
</cp:coreProperties>
</file>